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80" r:id="rId3"/>
    <p:sldId id="257" r:id="rId4"/>
    <p:sldId id="258" r:id="rId5"/>
    <p:sldId id="269" r:id="rId6"/>
    <p:sldId id="271" r:id="rId7"/>
    <p:sldId id="288" r:id="rId8"/>
    <p:sldId id="293" r:id="rId9"/>
    <p:sldId id="314" r:id="rId10"/>
    <p:sldId id="315" r:id="rId11"/>
    <p:sldId id="316" r:id="rId12"/>
    <p:sldId id="320" r:id="rId13"/>
    <p:sldId id="317" r:id="rId14"/>
    <p:sldId id="321" r:id="rId15"/>
    <p:sldId id="322" r:id="rId16"/>
    <p:sldId id="318" r:id="rId17"/>
    <p:sldId id="323" r:id="rId18"/>
    <p:sldId id="319" r:id="rId19"/>
    <p:sldId id="324" r:id="rId20"/>
    <p:sldId id="325" r:id="rId21"/>
    <p:sldId id="326" r:id="rId22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5"/>
    <a:srgbClr val="E828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51" autoAdjust="0"/>
  </p:normalViewPr>
  <p:slideViewPr>
    <p:cSldViewPr snapToGrid="0" snapToObjects="1">
      <p:cViewPr varScale="1">
        <p:scale>
          <a:sx n="95" d="100"/>
          <a:sy n="95" d="100"/>
        </p:scale>
        <p:origin x="446" y="4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0B97D-7810-48D5-AC19-4911C764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14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25D69-9F55-4CDE-8200-1659262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6A74-1E25-4991-ACD3-6BB52B166EAB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9F22-1AEE-47A5-A426-EAE6FA270EE2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1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2C5C-F830-4316-9D52-7D548FC17D26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EFB18-E963-4B66-8BFC-F438C528B26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7010105" y="477429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17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9803F-8B09-4652-9A6C-CA54170AD68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7830" y="4767263"/>
            <a:ext cx="1730326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0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B6C03-B124-4C8E-AAA6-BF731AC4D37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924318" y="4767263"/>
            <a:ext cx="216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9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69419-9172-4295-9BD4-7C670205B1F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4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059A51-30F3-482A-8359-09FFA17CAE7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86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43840-D8A6-40D3-8DC1-DE136387B65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2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2F998-B6D5-48ED-A654-A82C413E15D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09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03848-3CE3-47AF-A4D0-6F264A1DA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54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EECB-32EC-4B65-9635-CAC10C9B4D14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07221" y="4806718"/>
            <a:ext cx="2240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3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A5BED-BC7E-4635-9B07-4543165DB36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11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1C230-1E18-4FA3-80A9-340550EF85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5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FFFA0-B0DE-4554-852C-2467C77A2F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3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EAE7-DD70-43DE-855A-A9F2E1DF8413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56FD-1F71-4CD2-8B7E-176599C588E8}" type="datetime1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907221" y="4806718"/>
            <a:ext cx="2240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1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BD7F-4BC6-4721-8A40-1C4E1D2D00BD}" type="datetime1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E03F-A897-4EF1-9735-781C548AF426}" type="datetime1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B6F-512D-4396-82AF-30C783F1B69E}" type="datetime1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8BFD-76A1-48E0-BAA3-68799E66871A}" type="datetime1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F992-C47F-404E-ADDB-3C6E81754F9D}" type="datetime1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2D55-2C9C-41D4-BE4A-812E564F0802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4E8AD-0C24-4B1E-9173-607CEF04F1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5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3560842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946" y="460915"/>
            <a:ext cx="8250044" cy="1711597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2060"/>
                </a:solidFill>
              </a:rPr>
              <a:t>Chapter 9</a:t>
            </a:r>
            <a:r>
              <a:rPr lang="en-US" sz="3100" b="1" dirty="0">
                <a:solidFill>
                  <a:srgbClr val="002060"/>
                </a:solidFill>
              </a:rPr>
              <a:t/>
            </a:r>
            <a:br>
              <a:rPr lang="en-US" sz="3100" b="1" dirty="0">
                <a:solidFill>
                  <a:srgbClr val="002060"/>
                </a:solidFill>
              </a:rPr>
            </a:br>
            <a:r>
              <a:rPr lang="en-US" sz="3100" b="1" dirty="0">
                <a:solidFill>
                  <a:srgbClr val="002060"/>
                </a:solidFill>
              </a:rPr>
              <a:t>The Design, Operation and Management of a Wellness Event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693" y="2271933"/>
            <a:ext cx="8430321" cy="100584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Dr</a:t>
            </a:r>
            <a:r>
              <a:rPr lang="en-US" sz="2400" b="1" dirty="0" smtClean="0">
                <a:solidFill>
                  <a:srgbClr val="002060"/>
                </a:solidFill>
              </a:rPr>
              <a:t>. Bendegul </a:t>
            </a:r>
            <a:r>
              <a:rPr lang="en-US" sz="2400" b="1" dirty="0" smtClean="0">
                <a:solidFill>
                  <a:srgbClr val="002060"/>
                </a:solidFill>
              </a:rPr>
              <a:t>Okumus</a:t>
            </a:r>
          </a:p>
          <a:p>
            <a:r>
              <a:rPr lang="en-US" sz="2400" b="1">
                <a:solidFill>
                  <a:srgbClr val="002060"/>
                </a:solidFill>
              </a:rPr>
              <a:t>Heather Linton Kelly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Key Stakeholders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007" y="841131"/>
            <a:ext cx="8494356" cy="375857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Stakeholder: </a:t>
            </a:r>
            <a:r>
              <a:rPr lang="en-US" sz="2000" dirty="0" smtClean="0">
                <a:solidFill>
                  <a:srgbClr val="002060"/>
                </a:solidFill>
              </a:rPr>
              <a:t>A </a:t>
            </a:r>
            <a:r>
              <a:rPr lang="en-US" sz="2000" dirty="0">
                <a:solidFill>
                  <a:srgbClr val="002060"/>
                </a:solidFill>
              </a:rPr>
              <a:t>person with an interest or concern in </a:t>
            </a:r>
            <a:r>
              <a:rPr lang="en-US" sz="2000" dirty="0" smtClean="0">
                <a:solidFill>
                  <a:srgbClr val="002060"/>
                </a:solidFill>
              </a:rPr>
              <a:t>something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May </a:t>
            </a:r>
            <a:r>
              <a:rPr lang="en-US" sz="2000" dirty="0">
                <a:solidFill>
                  <a:srgbClr val="002060"/>
                </a:solidFill>
              </a:rPr>
              <a:t>be employees or members of the host organization, their customers, or anyone with a vested financial </a:t>
            </a:r>
            <a:r>
              <a:rPr lang="en-US" sz="2000" dirty="0" smtClean="0">
                <a:solidFill>
                  <a:srgbClr val="002060"/>
                </a:solidFill>
              </a:rPr>
              <a:t>interest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Key </a:t>
            </a:r>
            <a:r>
              <a:rPr lang="en-US" sz="2000" dirty="0">
                <a:solidFill>
                  <a:srgbClr val="002060"/>
                </a:solidFill>
              </a:rPr>
              <a:t>stakeholders can also be members of the community </a:t>
            </a:r>
            <a:r>
              <a:rPr lang="en-US" sz="2000" dirty="0" smtClean="0">
                <a:solidFill>
                  <a:srgbClr val="002060"/>
                </a:solidFill>
              </a:rPr>
              <a:t>infrastructure, like local </a:t>
            </a:r>
            <a:r>
              <a:rPr lang="en-US" sz="2000" dirty="0">
                <a:solidFill>
                  <a:srgbClr val="002060"/>
                </a:solidFill>
              </a:rPr>
              <a:t>politicians, business leaders, civic and community groups, media, and other community </a:t>
            </a:r>
            <a:r>
              <a:rPr lang="en-US" sz="2000" dirty="0" smtClean="0">
                <a:solidFill>
                  <a:srgbClr val="002060"/>
                </a:solidFill>
              </a:rPr>
              <a:t>leaders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They </a:t>
            </a:r>
            <a:r>
              <a:rPr lang="en-US" sz="2000" dirty="0">
                <a:solidFill>
                  <a:srgbClr val="002060"/>
                </a:solidFill>
              </a:rPr>
              <a:t>will be impacted by the hosting of the event and possibly tasked with communicating about the event and its benefits to the local </a:t>
            </a:r>
            <a:r>
              <a:rPr lang="en-US" sz="2000" dirty="0" smtClean="0">
                <a:solidFill>
                  <a:srgbClr val="002060"/>
                </a:solidFill>
              </a:rPr>
              <a:t>community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Human Resources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007" y="907365"/>
            <a:ext cx="8494356" cy="416579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Types of Human Resources Needed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Regular employees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Temporary staff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Volunteers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212" y="1063229"/>
            <a:ext cx="3620669" cy="3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4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Marketing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007" y="907365"/>
            <a:ext cx="8494356" cy="416579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Marketing a Wellness Event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Advertising &amp; direct marketing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Sales promotion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Public relations &amp; publicity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Personal selling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221094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Wellness Event Safety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00929" y="918796"/>
            <a:ext cx="7491046" cy="3927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Event Risk depends on the following factors: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Size of crowd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Size and nature of the event site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Time of day</a:t>
            </a:r>
          </a:p>
          <a:p>
            <a:r>
              <a:rPr lang="en-US" sz="2000" dirty="0">
                <a:solidFill>
                  <a:srgbClr val="002060"/>
                </a:solidFill>
              </a:rPr>
              <a:t>Nature of the event</a:t>
            </a:r>
          </a:p>
          <a:p>
            <a:r>
              <a:rPr lang="en-US" sz="2000" dirty="0">
                <a:solidFill>
                  <a:srgbClr val="002060"/>
                </a:solidFill>
              </a:rPr>
              <a:t>Food and beverage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Age of crowd</a:t>
            </a:r>
          </a:p>
          <a:p>
            <a:r>
              <a:rPr lang="en-US" sz="2000" dirty="0">
                <a:solidFill>
                  <a:srgbClr val="002060"/>
                </a:solidFill>
              </a:rPr>
              <a:t>Weather conditions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Location of the event venue (urban, rural, etc</a:t>
            </a:r>
            <a:r>
              <a:rPr lang="en-US" sz="2000" dirty="0" smtClean="0">
                <a:solidFill>
                  <a:srgbClr val="002060"/>
                </a:solidFill>
              </a:rPr>
              <a:t>.)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4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Wellness Event Safety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00929" y="918796"/>
            <a:ext cx="7491046" cy="392752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Conducting </a:t>
            </a:r>
            <a:r>
              <a:rPr lang="en-US" sz="2000" dirty="0">
                <a:solidFill>
                  <a:srgbClr val="002060"/>
                </a:solidFill>
              </a:rPr>
              <a:t>a risk assessment  is an excellent way to help prepare for an event because risk </a:t>
            </a:r>
            <a:r>
              <a:rPr lang="en-US" sz="2000" dirty="0" smtClean="0">
                <a:solidFill>
                  <a:srgbClr val="002060"/>
                </a:solidFill>
              </a:rPr>
              <a:t>assessments.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It can help with considering </a:t>
            </a:r>
            <a:r>
              <a:rPr lang="en-US" sz="2000" dirty="0">
                <a:solidFill>
                  <a:srgbClr val="002060"/>
                </a:solidFill>
              </a:rPr>
              <a:t>all foreseeable hazard and detail the controls used to elimination or reduce the risk of those </a:t>
            </a:r>
            <a:r>
              <a:rPr lang="en-US" sz="2000" dirty="0" smtClean="0">
                <a:solidFill>
                  <a:srgbClr val="002060"/>
                </a:solidFill>
              </a:rPr>
              <a:t>hazards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Need to consider how possible emergencies </a:t>
            </a:r>
            <a:r>
              <a:rPr lang="en-US" sz="2000" dirty="0">
                <a:solidFill>
                  <a:srgbClr val="002060"/>
                </a:solidFill>
              </a:rPr>
              <a:t>during the event </a:t>
            </a:r>
            <a:r>
              <a:rPr lang="en-US" sz="2000" dirty="0" smtClean="0">
                <a:solidFill>
                  <a:srgbClr val="002060"/>
                </a:solidFill>
              </a:rPr>
              <a:t>would </a:t>
            </a:r>
            <a:r>
              <a:rPr lang="en-US" sz="2000" dirty="0">
                <a:solidFill>
                  <a:srgbClr val="002060"/>
                </a:solidFill>
              </a:rPr>
              <a:t>be handled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5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Operation &amp; Management of a Wellness Event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00929" y="918796"/>
            <a:ext cx="7491046" cy="3927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On-Site Management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Registration and housing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Event space preparation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Event safety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Ancillary events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Communication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53725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Operation &amp; Management of a Wellness </a:t>
            </a:r>
            <a:r>
              <a:rPr lang="en-US" sz="2800" b="1" dirty="0" smtClean="0">
                <a:solidFill>
                  <a:srgbClr val="002060"/>
                </a:solidFill>
              </a:rPr>
              <a:t>Event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915518"/>
            <a:ext cx="8461717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Follow-Up Activities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Prepare final written report / summary / evaluation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Evaluate feedback from </a:t>
            </a:r>
            <a:r>
              <a:rPr lang="en-US" sz="2000" dirty="0" smtClean="0">
                <a:solidFill>
                  <a:srgbClr val="002060"/>
                </a:solidFill>
              </a:rPr>
              <a:t>attendees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Evaluate feedback from stakeholders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Finalize income and expense </a:t>
            </a:r>
            <a:r>
              <a:rPr lang="en-US" sz="2000" dirty="0" smtClean="0">
                <a:solidFill>
                  <a:srgbClr val="002060"/>
                </a:solidFill>
              </a:rPr>
              <a:t>statement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Finalize all contacts and compare to final billing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Send media final press release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Appropriate thank-you acknowledgements (vendors, talent, sponsors, staff, volunteers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0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7623" y="801859"/>
            <a:ext cx="8637566" cy="4107766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Event management is planning and building an event, promoting it across multiple channels, managing attendee information and communication, implementing the actual event, and measuring its success</a:t>
            </a:r>
          </a:p>
          <a:p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A </a:t>
            </a:r>
            <a:r>
              <a:rPr lang="en-US" sz="2200" dirty="0">
                <a:solidFill>
                  <a:srgbClr val="002060"/>
                </a:solidFill>
              </a:rPr>
              <a:t>special event is a one time event staged for a celebration</a:t>
            </a:r>
          </a:p>
          <a:p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A </a:t>
            </a:r>
            <a:r>
              <a:rPr lang="en-US" sz="2200" dirty="0">
                <a:solidFill>
                  <a:srgbClr val="002060"/>
                </a:solidFill>
              </a:rPr>
              <a:t>special events company contracts to put on all or parts of an event</a:t>
            </a:r>
          </a:p>
          <a:p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A </a:t>
            </a:r>
            <a:r>
              <a:rPr lang="en-US" sz="2200" dirty="0">
                <a:solidFill>
                  <a:srgbClr val="002060"/>
                </a:solidFill>
              </a:rPr>
              <a:t>special events production company presents special effects and theatrical events and hires speakers.</a:t>
            </a:r>
          </a:p>
          <a:p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An </a:t>
            </a:r>
            <a:r>
              <a:rPr lang="en-US" sz="2200" dirty="0">
                <a:solidFill>
                  <a:srgbClr val="002060"/>
                </a:solidFill>
              </a:rPr>
              <a:t>event planner coordinates all aspects of professional meetings and </a:t>
            </a:r>
            <a:r>
              <a:rPr lang="en-US" sz="2200" dirty="0" smtClean="0">
                <a:solidFill>
                  <a:srgbClr val="002060"/>
                </a:solidFill>
              </a:rPr>
              <a:t>events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1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029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234" y="682285"/>
            <a:ext cx="8426550" cy="4368018"/>
          </a:xfrm>
        </p:spPr>
        <p:txBody>
          <a:bodyPr>
            <a:normAutofit fontScale="25000" lnSpcReduction="20000"/>
          </a:bodyPr>
          <a:lstStyle/>
          <a:p>
            <a:pPr marL="228600" indent="-228600">
              <a:lnSpc>
                <a:spcPct val="120000"/>
              </a:lnSpc>
            </a:pPr>
            <a:r>
              <a:rPr lang="en-US" sz="8000" dirty="0">
                <a:solidFill>
                  <a:srgbClr val="002060"/>
                </a:solidFill>
              </a:rPr>
              <a:t>To design a wellness event, one must: (1) set goals and objectives, (2) conduct a needs analysis, (3) select a site, (4) develop a budget, (5) consider the program content, and (6) consider the logistics.</a:t>
            </a:r>
          </a:p>
          <a:p>
            <a:pPr marL="228600" indent="-228600">
              <a:lnSpc>
                <a:spcPct val="120000"/>
              </a:lnSpc>
            </a:pPr>
            <a:endParaRPr lang="en-US" sz="8000" dirty="0" smtClean="0">
              <a:solidFill>
                <a:srgbClr val="002060"/>
              </a:solidFill>
            </a:endParaRPr>
          </a:p>
          <a:p>
            <a:pPr marL="228600" indent="-228600">
              <a:lnSpc>
                <a:spcPct val="120000"/>
              </a:lnSpc>
            </a:pPr>
            <a:r>
              <a:rPr lang="en-US" sz="8000" dirty="0" smtClean="0">
                <a:solidFill>
                  <a:srgbClr val="002060"/>
                </a:solidFill>
              </a:rPr>
              <a:t>Common </a:t>
            </a:r>
            <a:r>
              <a:rPr lang="en-US" sz="8000" dirty="0">
                <a:solidFill>
                  <a:srgbClr val="002060"/>
                </a:solidFill>
              </a:rPr>
              <a:t>wellness event trends include: “less is the new more/stylish minimalism,” your wellness event should have a purpose, face to face is here to stay, technology it key in promotion, be sustainable, and make the entire package an experience</a:t>
            </a:r>
            <a:r>
              <a:rPr lang="en-US" sz="8000" dirty="0" smtClean="0">
                <a:solidFill>
                  <a:srgbClr val="002060"/>
                </a:solidFill>
              </a:rPr>
              <a:t>.</a:t>
            </a:r>
            <a:endParaRPr lang="en-US" sz="8000" dirty="0">
              <a:solidFill>
                <a:srgbClr val="002060"/>
              </a:solidFill>
            </a:endParaRPr>
          </a:p>
          <a:p>
            <a:pPr marL="228600" indent="-228600">
              <a:lnSpc>
                <a:spcPct val="120000"/>
              </a:lnSpc>
            </a:pPr>
            <a:endParaRPr lang="en-US" sz="8000" dirty="0" smtClean="0">
              <a:solidFill>
                <a:srgbClr val="002060"/>
              </a:solidFill>
            </a:endParaRPr>
          </a:p>
          <a:p>
            <a:pPr marL="228600" indent="-228600">
              <a:lnSpc>
                <a:spcPct val="120000"/>
              </a:lnSpc>
            </a:pPr>
            <a:r>
              <a:rPr lang="en-US" sz="8000" dirty="0" smtClean="0">
                <a:solidFill>
                  <a:srgbClr val="002060"/>
                </a:solidFill>
              </a:rPr>
              <a:t>Potential </a:t>
            </a:r>
            <a:r>
              <a:rPr lang="en-US" sz="8000" dirty="0">
                <a:solidFill>
                  <a:srgbClr val="002060"/>
                </a:solidFill>
              </a:rPr>
              <a:t>expenses of a wellness event include: indirect costs, fixed costs, variable costs, rental costs, catering, security, photography, signage and decorations, production costs, labor costs, marketing costs, and talent costs</a:t>
            </a:r>
            <a:r>
              <a:rPr lang="en-US" sz="80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960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30" y="205979"/>
            <a:ext cx="8229600" cy="6029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7622" y="717451"/>
            <a:ext cx="8686800" cy="4262511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000" dirty="0">
                <a:solidFill>
                  <a:srgbClr val="002060"/>
                </a:solidFill>
              </a:rPr>
              <a:t>Potential revenue sources of a wellness event include: registration fees, corporate/association funding, private funding, sponsorships, donations, food and beverage sales, merchandise sales.</a:t>
            </a:r>
          </a:p>
          <a:p>
            <a:pPr marL="228600" indent="-228600"/>
            <a:endParaRPr lang="en-US" sz="2000" dirty="0" smtClean="0">
              <a:solidFill>
                <a:srgbClr val="002060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rgbClr val="002060"/>
                </a:solidFill>
              </a:rPr>
              <a:t>Sponsorship </a:t>
            </a:r>
            <a:r>
              <a:rPr lang="en-US" sz="2000" dirty="0">
                <a:solidFill>
                  <a:srgbClr val="002060"/>
                </a:solidFill>
              </a:rPr>
              <a:t>occurs when another person or organization provides funds or in-kind contributions to receive logo usage and identify with the event.</a:t>
            </a:r>
          </a:p>
          <a:p>
            <a:pPr marL="228600" indent="-228600"/>
            <a:endParaRPr lang="en-US" sz="2000" dirty="0" smtClean="0">
              <a:solidFill>
                <a:srgbClr val="002060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rgbClr val="002060"/>
                </a:solidFill>
              </a:rPr>
              <a:t>A </a:t>
            </a:r>
            <a:r>
              <a:rPr lang="en-US" sz="2000" dirty="0">
                <a:solidFill>
                  <a:srgbClr val="002060"/>
                </a:solidFill>
              </a:rPr>
              <a:t>stakeholder is a person with an interest or concern in </a:t>
            </a:r>
            <a:r>
              <a:rPr lang="en-US" sz="2000" dirty="0" smtClean="0">
                <a:solidFill>
                  <a:srgbClr val="002060"/>
                </a:solidFill>
              </a:rPr>
              <a:t>something.</a:t>
            </a:r>
          </a:p>
          <a:p>
            <a:pPr marL="228600" indent="-228600"/>
            <a:endParaRPr lang="en-US" sz="2000" dirty="0">
              <a:solidFill>
                <a:srgbClr val="002060"/>
              </a:solidFill>
            </a:endParaRPr>
          </a:p>
          <a:p>
            <a:pPr marL="228600" indent="-228600"/>
            <a:r>
              <a:rPr lang="en-US" sz="2000" dirty="0" smtClean="0">
                <a:solidFill>
                  <a:srgbClr val="002060"/>
                </a:solidFill>
              </a:rPr>
              <a:t>There </a:t>
            </a:r>
            <a:r>
              <a:rPr lang="en-US" sz="2000" dirty="0">
                <a:solidFill>
                  <a:srgbClr val="002060"/>
                </a:solidFill>
              </a:rPr>
              <a:t>are three types of employees who can work a wellness event: regular, temporary, or volunteer.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9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2874"/>
            <a:ext cx="8229600" cy="358174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Introduce </a:t>
            </a:r>
            <a:r>
              <a:rPr lang="en-US" sz="2000" dirty="0">
                <a:solidFill>
                  <a:srgbClr val="002060"/>
                </a:solidFill>
              </a:rPr>
              <a:t>the Amelia Island Wellness Festival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Define </a:t>
            </a:r>
            <a:r>
              <a:rPr lang="en-US" sz="2000" dirty="0">
                <a:solidFill>
                  <a:srgbClr val="002060"/>
                </a:solidFill>
              </a:rPr>
              <a:t>and discuss event management and how to plan and design a wellness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Discuss </a:t>
            </a:r>
            <a:r>
              <a:rPr lang="en-US" sz="2000" dirty="0">
                <a:solidFill>
                  <a:srgbClr val="002060"/>
                </a:solidFill>
              </a:rPr>
              <a:t>basic requirements of designing a wellness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Identify </a:t>
            </a:r>
            <a:r>
              <a:rPr lang="en-US" sz="2000" dirty="0">
                <a:solidFill>
                  <a:srgbClr val="002060"/>
                </a:solidFill>
              </a:rPr>
              <a:t>key stakeholders for a wellness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Discuss </a:t>
            </a:r>
            <a:r>
              <a:rPr lang="en-US" sz="2000" dirty="0">
                <a:solidFill>
                  <a:srgbClr val="002060"/>
                </a:solidFill>
              </a:rPr>
              <a:t>human resources planning for a wellness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Discuss </a:t>
            </a:r>
            <a:r>
              <a:rPr lang="en-US" sz="2000" dirty="0">
                <a:solidFill>
                  <a:srgbClr val="002060"/>
                </a:solidFill>
              </a:rPr>
              <a:t>how to develop a budget for a wellness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Explain </a:t>
            </a:r>
            <a:r>
              <a:rPr lang="en-US" sz="2000" dirty="0">
                <a:solidFill>
                  <a:srgbClr val="002060"/>
                </a:solidFill>
              </a:rPr>
              <a:t>how to market a wellness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Explain </a:t>
            </a:r>
            <a:r>
              <a:rPr lang="en-US" sz="2000" dirty="0">
                <a:solidFill>
                  <a:srgbClr val="002060"/>
                </a:solidFill>
              </a:rPr>
              <a:t>how to manage a wellness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Discuss </a:t>
            </a:r>
            <a:r>
              <a:rPr lang="en-US" sz="2000" dirty="0">
                <a:solidFill>
                  <a:srgbClr val="002060"/>
                </a:solidFill>
              </a:rPr>
              <a:t>what to do after a wellness event</a:t>
            </a:r>
          </a:p>
        </p:txBody>
      </p:sp>
    </p:spTree>
    <p:extLst>
      <p:ext uri="{BB962C8B-B14F-4D97-AF65-F5344CB8AC3E}">
        <p14:creationId xmlns:p14="http://schemas.microsoft.com/office/powerpoint/2010/main" val="18608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28" y="135641"/>
            <a:ext cx="8229600" cy="5255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534573"/>
            <a:ext cx="8686800" cy="4368018"/>
          </a:xfrm>
        </p:spPr>
        <p:txBody>
          <a:bodyPr>
            <a:noAutofit/>
          </a:bodyPr>
          <a:lstStyle/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There are several ways to market an event including advertising, direct marketing, sales promotion, public relations, publicity, personal selling, social media, and the use of micro-influencers.</a:t>
            </a: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</a:endParaRP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When managing an event, one has to consider: registration and lodging, event space preparation, ancillary events, and communication procedures.</a:t>
            </a: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</a:endParaRP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Event risk is dependent on: size of crowd, size and nature of the event site, nature of the event, food and beverage age of crowd, weather conditions, location of the event. </a:t>
            </a: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</a:endParaRP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Follow-up activities after a wellness event include: prepare final report/summary/evaluation, evaluate feedback from attendees, finalize income and expense statement, finalize all contact and compare to final billing, send media final press release, and appropriate all thank you acknowledgements.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There </a:t>
            </a:r>
            <a:r>
              <a:rPr lang="en-US" sz="2000" dirty="0">
                <a:solidFill>
                  <a:srgbClr val="002060"/>
                </a:solidFill>
              </a:rPr>
              <a:t>are three types of employees who can work a wellness event: regular, temporary, or volunteer.</a:t>
            </a: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There </a:t>
            </a:r>
            <a:r>
              <a:rPr lang="en-US" sz="2000" dirty="0">
                <a:solidFill>
                  <a:srgbClr val="002060"/>
                </a:solidFill>
              </a:rPr>
              <a:t>are several ways to market an event including advertising, direct marketing, sales promotion, public relations, publicity, personal selling, social media, and the use of micro-influencers.</a:t>
            </a: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When </a:t>
            </a:r>
            <a:r>
              <a:rPr lang="en-US" sz="2000" dirty="0">
                <a:solidFill>
                  <a:srgbClr val="002060"/>
                </a:solidFill>
              </a:rPr>
              <a:t>managing an event, one has to consider: registration and lodging, event space preparation, ancillary events, and communication procedures.</a:t>
            </a: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Event </a:t>
            </a:r>
            <a:r>
              <a:rPr lang="en-US" sz="2000" dirty="0">
                <a:solidFill>
                  <a:srgbClr val="002060"/>
                </a:solidFill>
              </a:rPr>
              <a:t>risk is dependent on: size of crowd, size and nature of the event site, nature of the event, food and beverage age of crowd, weather conditions, location of the event. </a:t>
            </a: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228600" indent="-228600">
              <a:lnSpc>
                <a:spcPts val="208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Follow-up </a:t>
            </a:r>
            <a:r>
              <a:rPr lang="en-US" sz="2000" dirty="0">
                <a:solidFill>
                  <a:srgbClr val="002060"/>
                </a:solidFill>
              </a:rPr>
              <a:t>activities after a wellness event include: prepare final report/summary/evaluation, evaluate feedback from attendees, finalize income and expense statement, finalize all contact and compare to final billing, send media final press release, and appropriate all thank you acknowledgements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5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344"/>
          <a:stretch/>
        </p:blipFill>
        <p:spPr>
          <a:xfrm>
            <a:off x="0" y="953739"/>
            <a:ext cx="9144000" cy="4236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Case Study: </a:t>
            </a:r>
            <a:r>
              <a:rPr lang="en-US" sz="2800" b="1" dirty="0" smtClean="0">
                <a:solidFill>
                  <a:srgbClr val="002060"/>
                </a:solidFill>
                <a:hlinkClick r:id="rId3"/>
              </a:rPr>
              <a:t>Amelia Island Wellness Festival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Screen Shot 2020-03-03 at 7.20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88" y="4472575"/>
            <a:ext cx="2329980" cy="6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05979"/>
            <a:ext cx="8269287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Event Definitions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7007" y="844062"/>
            <a:ext cx="8229600" cy="3929894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Event </a:t>
            </a:r>
            <a:r>
              <a:rPr lang="en-US" sz="2000" b="1" dirty="0" smtClean="0">
                <a:solidFill>
                  <a:srgbClr val="002060"/>
                </a:solidFill>
              </a:rPr>
              <a:t>Management: </a:t>
            </a:r>
            <a:r>
              <a:rPr lang="en-US" sz="2000" dirty="0" smtClean="0">
                <a:solidFill>
                  <a:srgbClr val="002060"/>
                </a:solidFill>
              </a:rPr>
              <a:t>Planning </a:t>
            </a:r>
            <a:r>
              <a:rPr lang="en-US" sz="2000" dirty="0">
                <a:solidFill>
                  <a:srgbClr val="002060"/>
                </a:solidFill>
              </a:rPr>
              <a:t>and building an event, promoting it across multiple channels, managing attendee information and communication, implementing the actual event, and measuring its </a:t>
            </a:r>
            <a:r>
              <a:rPr lang="en-US" sz="2000" dirty="0" smtClean="0">
                <a:solidFill>
                  <a:srgbClr val="002060"/>
                </a:solidFill>
              </a:rPr>
              <a:t>success</a:t>
            </a:r>
          </a:p>
          <a:p>
            <a:endParaRPr lang="en-US" sz="12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Special Event: </a:t>
            </a:r>
            <a:r>
              <a:rPr lang="en-US" sz="2000" dirty="0" smtClean="0">
                <a:solidFill>
                  <a:srgbClr val="002060"/>
                </a:solidFill>
              </a:rPr>
              <a:t>One</a:t>
            </a:r>
            <a:r>
              <a:rPr lang="en-US" sz="2000" dirty="0">
                <a:solidFill>
                  <a:srgbClr val="002060"/>
                </a:solidFill>
              </a:rPr>
              <a:t>-time event staged for celebration, typically a unique </a:t>
            </a:r>
            <a:r>
              <a:rPr lang="en-US" sz="2000" dirty="0" smtClean="0">
                <a:solidFill>
                  <a:srgbClr val="002060"/>
                </a:solidFill>
              </a:rPr>
              <a:t>activity</a:t>
            </a:r>
          </a:p>
          <a:p>
            <a:endParaRPr lang="en-US" sz="12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Special Events Company: </a:t>
            </a:r>
            <a:r>
              <a:rPr lang="en-US" sz="2000" dirty="0" smtClean="0">
                <a:solidFill>
                  <a:srgbClr val="002060"/>
                </a:solidFill>
              </a:rPr>
              <a:t>Company </a:t>
            </a:r>
            <a:r>
              <a:rPr lang="en-US" sz="2000" dirty="0">
                <a:solidFill>
                  <a:srgbClr val="002060"/>
                </a:solidFill>
              </a:rPr>
              <a:t>that contracts to put on all or parts of an event, and a </a:t>
            </a:r>
            <a:r>
              <a:rPr lang="en-US" sz="2000" b="1" dirty="0" smtClean="0">
                <a:solidFill>
                  <a:srgbClr val="002060"/>
                </a:solidFill>
              </a:rPr>
              <a:t>special </a:t>
            </a:r>
            <a:r>
              <a:rPr lang="en-US" sz="2000" b="1" dirty="0">
                <a:solidFill>
                  <a:srgbClr val="002060"/>
                </a:solidFill>
              </a:rPr>
              <a:t>events production company </a:t>
            </a:r>
            <a:r>
              <a:rPr lang="en-US" sz="2000" dirty="0">
                <a:solidFill>
                  <a:srgbClr val="002060"/>
                </a:solidFill>
              </a:rPr>
              <a:t>may present special effects and theatrical acts and hire </a:t>
            </a:r>
            <a:r>
              <a:rPr lang="en-US" sz="2000" dirty="0" smtClean="0">
                <a:solidFill>
                  <a:srgbClr val="002060"/>
                </a:solidFill>
              </a:rPr>
              <a:t>speakers</a:t>
            </a:r>
          </a:p>
          <a:p>
            <a:endParaRPr lang="en-US" sz="12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Event Planner: </a:t>
            </a:r>
            <a:r>
              <a:rPr lang="en-US" sz="2000" dirty="0" smtClean="0">
                <a:solidFill>
                  <a:srgbClr val="002060"/>
                </a:solidFill>
              </a:rPr>
              <a:t>Someone </a:t>
            </a:r>
            <a:r>
              <a:rPr lang="en-US" sz="2000" dirty="0">
                <a:solidFill>
                  <a:srgbClr val="002060"/>
                </a:solidFill>
              </a:rPr>
              <a:t>who coordinates all aspects of professional meetings and </a:t>
            </a:r>
            <a:r>
              <a:rPr lang="en-US" sz="2000" dirty="0" smtClean="0">
                <a:solidFill>
                  <a:srgbClr val="002060"/>
                </a:solidFill>
              </a:rPr>
              <a:t>events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85" t="11070" r="17190" b="10803"/>
          <a:stretch/>
        </p:blipFill>
        <p:spPr>
          <a:xfrm>
            <a:off x="5046255" y="2332229"/>
            <a:ext cx="2591335" cy="2605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How to Design a Wellness Event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7" y="1059179"/>
            <a:ext cx="8229600" cy="373667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Who is the target audience for this event?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Set goals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 smtClean="0">
                <a:solidFill>
                  <a:srgbClr val="002060"/>
                </a:solidFill>
              </a:rPr>
              <a:t>objectives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S.M.A.R.T. (specific, measurable, attainable, relevant, and time-based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Conduct </a:t>
            </a:r>
            <a:r>
              <a:rPr lang="en-US" sz="2000" dirty="0">
                <a:solidFill>
                  <a:srgbClr val="002060"/>
                </a:solidFill>
              </a:rPr>
              <a:t>a </a:t>
            </a:r>
            <a:r>
              <a:rPr lang="en-US" sz="2000" dirty="0" smtClean="0">
                <a:solidFill>
                  <a:srgbClr val="002060"/>
                </a:solidFill>
              </a:rPr>
              <a:t>needs analysis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Select a site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Develop a budget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Consider the program content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Logistical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721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Current Wellness Event Trends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7" y="935503"/>
            <a:ext cx="8229600" cy="393699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“Less is the New More/Stylish Minimalism”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Events </a:t>
            </a:r>
            <a:r>
              <a:rPr lang="en-US" sz="2000" dirty="0">
                <a:solidFill>
                  <a:srgbClr val="002060"/>
                </a:solidFill>
              </a:rPr>
              <a:t>Should Have a </a:t>
            </a:r>
            <a:r>
              <a:rPr lang="en-US" sz="2000" dirty="0" smtClean="0">
                <a:solidFill>
                  <a:srgbClr val="002060"/>
                </a:solidFill>
              </a:rPr>
              <a:t>Purpose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Face-to-Face </a:t>
            </a:r>
            <a:r>
              <a:rPr lang="en-US" sz="2000" dirty="0">
                <a:solidFill>
                  <a:srgbClr val="002060"/>
                </a:solidFill>
              </a:rPr>
              <a:t>is Here to Stay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Technology </a:t>
            </a:r>
            <a:r>
              <a:rPr lang="en-US" sz="2000" dirty="0">
                <a:solidFill>
                  <a:srgbClr val="002060"/>
                </a:solidFill>
              </a:rPr>
              <a:t>is Key in Promotion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Be </a:t>
            </a:r>
            <a:r>
              <a:rPr lang="en-US" sz="2000" dirty="0">
                <a:solidFill>
                  <a:srgbClr val="002060"/>
                </a:solidFill>
              </a:rPr>
              <a:t>Sustainable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Make </a:t>
            </a:r>
            <a:r>
              <a:rPr lang="en-US" sz="2000" dirty="0">
                <a:solidFill>
                  <a:srgbClr val="002060"/>
                </a:solidFill>
              </a:rPr>
              <a:t>the Entire Package an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221" y="1128220"/>
            <a:ext cx="2909814" cy="29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Developing a Budget for a Wellness Event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6" y="928469"/>
            <a:ext cx="8558181" cy="394403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Determine </a:t>
            </a:r>
            <a:r>
              <a:rPr lang="en-US" sz="2000" dirty="0">
                <a:solidFill>
                  <a:srgbClr val="002060"/>
                </a:solidFill>
              </a:rPr>
              <a:t>the financial expectations of event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Goals </a:t>
            </a:r>
            <a:r>
              <a:rPr lang="en-US" sz="2000" dirty="0">
                <a:solidFill>
                  <a:srgbClr val="002060"/>
                </a:solidFill>
              </a:rPr>
              <a:t>should incorporate the SMART </a:t>
            </a:r>
            <a:r>
              <a:rPr lang="en-US" sz="2000" dirty="0" smtClean="0">
                <a:solidFill>
                  <a:srgbClr val="002060"/>
                </a:solidFill>
              </a:rPr>
              <a:t>approach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A </a:t>
            </a:r>
            <a:r>
              <a:rPr lang="en-US" sz="2000" dirty="0">
                <a:solidFill>
                  <a:srgbClr val="002060"/>
                </a:solidFill>
              </a:rPr>
              <a:t>budget could be set by the planner, association, corporate mandate, or a combination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Consider </a:t>
            </a:r>
            <a:r>
              <a:rPr lang="en-US" sz="2000" dirty="0">
                <a:solidFill>
                  <a:srgbClr val="002060"/>
                </a:solidFill>
              </a:rPr>
              <a:t>the three possible financial outcomes: Break-even; Profit; Deficit</a:t>
            </a:r>
          </a:p>
        </p:txBody>
      </p:sp>
    </p:spTree>
    <p:extLst>
      <p:ext uri="{BB962C8B-B14F-4D97-AF65-F5344CB8AC3E}">
        <p14:creationId xmlns:p14="http://schemas.microsoft.com/office/powerpoint/2010/main" val="36011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Potential Expenses of a Wellness Event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932364"/>
            <a:ext cx="8419515" cy="388705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Rental </a:t>
            </a:r>
            <a:r>
              <a:rPr lang="en-US" sz="3600" dirty="0">
                <a:solidFill>
                  <a:srgbClr val="002060"/>
                </a:solidFill>
              </a:rPr>
              <a:t>costs for venue, space, and equipment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Costs </a:t>
            </a:r>
            <a:r>
              <a:rPr lang="en-US" sz="3600" dirty="0">
                <a:solidFill>
                  <a:srgbClr val="002060"/>
                </a:solidFill>
              </a:rPr>
              <a:t>for public (police), private (security firms), and equipment (detectors)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Catering</a:t>
            </a:r>
            <a:r>
              <a:rPr lang="en-US" sz="3600" dirty="0">
                <a:solidFill>
                  <a:srgbClr val="002060"/>
                </a:solidFill>
              </a:rPr>
              <a:t>/food and beverage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Photography</a:t>
            </a:r>
            <a:endParaRPr lang="en-US" sz="36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Signage </a:t>
            </a:r>
            <a:r>
              <a:rPr lang="en-US" sz="3600" dirty="0">
                <a:solidFill>
                  <a:srgbClr val="002060"/>
                </a:solidFill>
              </a:rPr>
              <a:t>and decoration 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Production </a:t>
            </a:r>
            <a:r>
              <a:rPr lang="en-US" sz="3600" dirty="0">
                <a:solidFill>
                  <a:srgbClr val="002060"/>
                </a:solidFill>
              </a:rPr>
              <a:t>costs for entertainment/talent, audio/visual, lighting, sound, and utilities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Labor </a:t>
            </a:r>
            <a:r>
              <a:rPr lang="en-US" sz="3600" dirty="0">
                <a:solidFill>
                  <a:srgbClr val="002060"/>
                </a:solidFill>
              </a:rPr>
              <a:t>costs for staff, greeters, registration, ticketing, union contractors, carpenters, electricians, riggers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Marketing </a:t>
            </a:r>
            <a:r>
              <a:rPr lang="en-US" sz="3600" dirty="0">
                <a:solidFill>
                  <a:srgbClr val="002060"/>
                </a:solidFill>
              </a:rPr>
              <a:t>costs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Talent </a:t>
            </a:r>
            <a:r>
              <a:rPr lang="en-US" sz="3600" dirty="0">
                <a:solidFill>
                  <a:srgbClr val="002060"/>
                </a:solidFill>
              </a:rPr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4538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Potential Revenue Sources for a Wellness Event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87791" y="1073040"/>
            <a:ext cx="7899009" cy="388705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2060"/>
                </a:solidFill>
              </a:rPr>
              <a:t>Registration </a:t>
            </a:r>
            <a:r>
              <a:rPr lang="en-US" dirty="0">
                <a:solidFill>
                  <a:srgbClr val="002060"/>
                </a:solidFill>
              </a:rPr>
              <a:t>fees from attendees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2060"/>
                </a:solidFill>
              </a:rPr>
              <a:t>Corporate </a:t>
            </a:r>
            <a:r>
              <a:rPr lang="en-US" dirty="0">
                <a:solidFill>
                  <a:srgbClr val="002060"/>
                </a:solidFill>
              </a:rPr>
              <a:t>/ association funding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2060"/>
                </a:solidFill>
              </a:rPr>
              <a:t>Private </a:t>
            </a:r>
            <a:r>
              <a:rPr lang="en-US" dirty="0">
                <a:solidFill>
                  <a:srgbClr val="002060"/>
                </a:solidFill>
              </a:rPr>
              <a:t>funding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2060"/>
                </a:solidFill>
              </a:rPr>
              <a:t>Exhibitor </a:t>
            </a:r>
            <a:r>
              <a:rPr lang="en-US" dirty="0">
                <a:solidFill>
                  <a:srgbClr val="002060"/>
                </a:solidFill>
              </a:rPr>
              <a:t>fees / </a:t>
            </a:r>
            <a:r>
              <a:rPr lang="en-US" dirty="0" smtClean="0">
                <a:solidFill>
                  <a:srgbClr val="002060"/>
                </a:solidFill>
              </a:rPr>
              <a:t>sponsorships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2060"/>
                </a:solidFill>
              </a:rPr>
              <a:t>Donations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2060"/>
                </a:solidFill>
              </a:rPr>
              <a:t>Food </a:t>
            </a:r>
            <a:r>
              <a:rPr lang="en-US" dirty="0">
                <a:solidFill>
                  <a:srgbClr val="002060"/>
                </a:solidFill>
              </a:rPr>
              <a:t>and drink on-site sales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2060"/>
                </a:solidFill>
              </a:rPr>
              <a:t>Logo merchandise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Event Sponsorship: </a:t>
            </a:r>
            <a:r>
              <a:rPr lang="en-US" dirty="0" smtClean="0">
                <a:solidFill>
                  <a:srgbClr val="002060"/>
                </a:solidFill>
              </a:rPr>
              <a:t>When </a:t>
            </a:r>
            <a:r>
              <a:rPr lang="en-US" dirty="0">
                <a:solidFill>
                  <a:srgbClr val="002060"/>
                </a:solidFill>
              </a:rPr>
              <a:t>another person or organization provides funds or in-kind contributions to receive logo usage and identify with the event</a:t>
            </a:r>
          </a:p>
        </p:txBody>
      </p:sp>
    </p:spTree>
    <p:extLst>
      <p:ext uri="{BB962C8B-B14F-4D97-AF65-F5344CB8AC3E}">
        <p14:creationId xmlns:p14="http://schemas.microsoft.com/office/powerpoint/2010/main" val="32940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4881</TotalTime>
  <Words>1361</Words>
  <Application>Microsoft Office PowerPoint</Application>
  <PresentationFormat>On-screen Show (16:9)</PresentationFormat>
  <Paragraphs>175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1_Office Theme</vt:lpstr>
      <vt:lpstr>Chapter 9 The Design, Operation and Management of a Wellness Event</vt:lpstr>
      <vt:lpstr>Learning Outcomes</vt:lpstr>
      <vt:lpstr>Case Study: Amelia Island Wellness Festival</vt:lpstr>
      <vt:lpstr>Event Definitions</vt:lpstr>
      <vt:lpstr>How to Design a Wellness Event</vt:lpstr>
      <vt:lpstr>Current Wellness Event Trends</vt:lpstr>
      <vt:lpstr>Developing a Budget for a Wellness Event</vt:lpstr>
      <vt:lpstr>Potential Expenses of a Wellness Event</vt:lpstr>
      <vt:lpstr>Potential Revenue Sources for a Wellness Event</vt:lpstr>
      <vt:lpstr>Key Stakeholders</vt:lpstr>
      <vt:lpstr>Human Resources</vt:lpstr>
      <vt:lpstr>Marketing</vt:lpstr>
      <vt:lpstr>Wellness Event Safety</vt:lpstr>
      <vt:lpstr>Wellness Event Safety</vt:lpstr>
      <vt:lpstr>Operation &amp; Management of a Wellness Event</vt:lpstr>
      <vt:lpstr>Operation &amp; Management of a Wellness Event</vt:lpstr>
      <vt:lpstr>Summary </vt:lpstr>
      <vt:lpstr>Summary </vt:lpstr>
      <vt:lpstr>Summary 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Bendegul</cp:lastModifiedBy>
  <cp:revision>148</cp:revision>
  <cp:lastPrinted>2020-01-18T13:16:55Z</cp:lastPrinted>
  <dcterms:created xsi:type="dcterms:W3CDTF">2020-01-04T17:26:58Z</dcterms:created>
  <dcterms:modified xsi:type="dcterms:W3CDTF">2022-06-18T23:27:55Z</dcterms:modified>
</cp:coreProperties>
</file>